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55f765d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55f765d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55f765d3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55f765d3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55f765d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55f765d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55f765d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55f765d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55f765d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55f765d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85d12d6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85d12d6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b85d12d6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b85d12d6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85d12d6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85d12d6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a55f765d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a55f765d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55f765d3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55f765d3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a55f765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a55f765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85d12d6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85d12d6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55f765d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55f765d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55f765d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55f765d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55f765d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55f765d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586cc2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586cc2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a586cc22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a586cc22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586cc22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a586cc22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b85d12d6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b85d12d6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55f765d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55f765d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8ba0be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b8ba0be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a55f765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a55f765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b8ba0bea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b8ba0bea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b8ba0bea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b8ba0bea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b8ba0bea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b8ba0bea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b8ba0bea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b8ba0bea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a55f765d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a55f765d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55f765d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55f765d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55f765d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55f765d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55f765d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55f765d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55f765d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55f765d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55f765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55f765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en.wikipedia.org/wiki/Namespac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olang.org/doc/code.html#PackageName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olang.org/doc/effective_go.html#name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olang.org/cmd/go/" TargetMode="External"/><Relationship Id="rId4" Type="http://schemas.openxmlformats.org/officeDocument/2006/relationships/hyperlink" Target="https://golang.org/doc/effective_go.html#name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 &amp;&amp; Docs</a:t>
            </a:r>
            <a:endParaRPr/>
          </a:p>
        </p:txBody>
      </p:sp>
      <p:sp>
        <p:nvSpPr>
          <p:cNvPr id="35" name="Google Shape;35;p8"/>
          <p:cNvSpPr txBox="1"/>
          <p:nvPr>
            <p:ph idx="1" type="subTitle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namespaces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0" y="1381425"/>
            <a:ext cx="23718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… and then go look at the docs to see what can be done.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11" name="Google Shape;111;p17"/>
          <p:cNvPicPr preferRelativeResize="0"/>
          <p:nvPr/>
        </p:nvPicPr>
        <p:blipFill rotWithShape="1">
          <a:blip r:embed="rId4">
            <a:alphaModFix/>
          </a:blip>
          <a:srcRect b="0" l="0" r="58470" t="0"/>
          <a:stretch/>
        </p:blipFill>
        <p:spPr>
          <a:xfrm>
            <a:off x="5726200" y="0"/>
            <a:ext cx="34177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6047075" y="3640400"/>
            <a:ext cx="1008000" cy="999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Google Shape;113;p17"/>
          <p:cNvCxnSpPr/>
          <p:nvPr/>
        </p:nvCxnSpPr>
        <p:spPr>
          <a:xfrm rot="10800000">
            <a:off x="3266850" y="1737550"/>
            <a:ext cx="3110400" cy="2763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165050" y="2969975"/>
            <a:ext cx="4179000" cy="1374300"/>
          </a:xfrm>
          <a:prstGeom prst="rect">
            <a:avLst/>
          </a:prstGeom>
          <a:solidFill>
            <a:srgbClr val="FFFFFF"/>
          </a:solidFill>
          <a:ln cap="flat" cmpd="sng" w="2286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</a:rPr>
              <a:t>The unique package name is determined by the path after the “src” folder.</a:t>
            </a:r>
            <a:endParaRPr b="1" sz="2400">
              <a:solidFill>
                <a:srgbClr val="FF00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4">
            <a:alphaModFix/>
          </a:blip>
          <a:srcRect b="0" l="0" r="58470" t="0"/>
          <a:stretch/>
        </p:blipFill>
        <p:spPr>
          <a:xfrm>
            <a:off x="5726200" y="0"/>
            <a:ext cx="34177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6047075" y="3640400"/>
            <a:ext cx="1008000" cy="221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" name="Google Shape;122;p18"/>
          <p:cNvCxnSpPr>
            <a:stCxn id="123" idx="1"/>
          </p:cNvCxnSpPr>
          <p:nvPr/>
        </p:nvCxnSpPr>
        <p:spPr>
          <a:xfrm rot="10800000">
            <a:off x="3266750" y="1737525"/>
            <a:ext cx="2889300" cy="2754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8"/>
          <p:cNvSpPr/>
          <p:nvPr/>
        </p:nvSpPr>
        <p:spPr>
          <a:xfrm>
            <a:off x="6047075" y="517300"/>
            <a:ext cx="1008000" cy="221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6156050" y="4413675"/>
            <a:ext cx="1008000" cy="156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8"/>
          <p:cNvCxnSpPr>
            <a:stCxn id="121" idx="1"/>
          </p:cNvCxnSpPr>
          <p:nvPr/>
        </p:nvCxnSpPr>
        <p:spPr>
          <a:xfrm rot="10800000">
            <a:off x="3257975" y="1746350"/>
            <a:ext cx="2789100" cy="2004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8"/>
          <p:cNvCxnSpPr>
            <a:stCxn id="124" idx="1"/>
          </p:cNvCxnSpPr>
          <p:nvPr/>
        </p:nvCxnSpPr>
        <p:spPr>
          <a:xfrm flipH="1">
            <a:off x="3275375" y="627850"/>
            <a:ext cx="2771700" cy="1101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2684700" y="3275500"/>
            <a:ext cx="33330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Here is the same source code in finder.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Same thing: </a:t>
            </a:r>
            <a:r>
              <a:rPr b="1" lang="en">
                <a:solidFill>
                  <a:srgbClr val="FF0000"/>
                </a:solidFill>
              </a:rPr>
              <a:t>the unique package name is the folder path after the “src” folder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33" name="Google Shape;133;p19"/>
          <p:cNvCxnSpPr/>
          <p:nvPr/>
        </p:nvCxnSpPr>
        <p:spPr>
          <a:xfrm>
            <a:off x="1616025" y="2484875"/>
            <a:ext cx="825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9"/>
          <p:cNvCxnSpPr/>
          <p:nvPr/>
        </p:nvCxnSpPr>
        <p:spPr>
          <a:xfrm>
            <a:off x="2750225" y="1247125"/>
            <a:ext cx="825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9"/>
          <p:cNvCxnSpPr/>
          <p:nvPr/>
        </p:nvCxnSpPr>
        <p:spPr>
          <a:xfrm>
            <a:off x="3962575" y="947750"/>
            <a:ext cx="825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9"/>
          <p:cNvCxnSpPr/>
          <p:nvPr/>
        </p:nvCxnSpPr>
        <p:spPr>
          <a:xfrm>
            <a:off x="5192325" y="1838650"/>
            <a:ext cx="8253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19"/>
          <p:cNvSpPr/>
          <p:nvPr/>
        </p:nvSpPr>
        <p:spPr>
          <a:xfrm>
            <a:off x="6099200" y="3423175"/>
            <a:ext cx="1338000" cy="225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7348800" y="1134175"/>
            <a:ext cx="1338000" cy="225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3206000" y="3275500"/>
            <a:ext cx="52479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Here is some code from my workspace.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is the name of this package?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5" name="Google Shape;145;p20"/>
          <p:cNvSpPr/>
          <p:nvPr/>
        </p:nvSpPr>
        <p:spPr>
          <a:xfrm>
            <a:off x="6203475" y="28670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" name="Google Shape;146;p20"/>
          <p:cNvCxnSpPr>
            <a:endCxn id="145" idx="2"/>
          </p:cNvCxnSpPr>
          <p:nvPr/>
        </p:nvCxnSpPr>
        <p:spPr>
          <a:xfrm flipH="1" rot="10800000">
            <a:off x="4483125" y="677600"/>
            <a:ext cx="2332800" cy="2719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7" name="Google Shape;147;p20"/>
          <p:cNvCxnSpPr/>
          <p:nvPr/>
        </p:nvCxnSpPr>
        <p:spPr>
          <a:xfrm rot="10800000">
            <a:off x="2675700" y="1746525"/>
            <a:ext cx="3371400" cy="1659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3206000" y="3275500"/>
            <a:ext cx="5247900" cy="12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Here is some code from my workspace.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is the name of this package?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Everything after the “src” folder, remember?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6203475" y="28670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21"/>
          <p:cNvCxnSpPr>
            <a:endCxn id="154" idx="2"/>
          </p:cNvCxnSpPr>
          <p:nvPr/>
        </p:nvCxnSpPr>
        <p:spPr>
          <a:xfrm flipH="1" rot="10800000">
            <a:off x="4483125" y="677600"/>
            <a:ext cx="2332800" cy="2719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1"/>
          <p:cNvCxnSpPr/>
          <p:nvPr/>
        </p:nvCxnSpPr>
        <p:spPr>
          <a:xfrm rot="10800000">
            <a:off x="2675700" y="1746525"/>
            <a:ext cx="3371400" cy="1659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3206000" y="3275500"/>
            <a:ext cx="5247900" cy="17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Here is some code from my workspace.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is the name of this package?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Everything after the “src” folder, remember?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This is Golang’s way of “name spacing”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6203475" y="28670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22"/>
          <p:cNvCxnSpPr>
            <a:endCxn id="163" idx="2"/>
          </p:cNvCxnSpPr>
          <p:nvPr/>
        </p:nvCxnSpPr>
        <p:spPr>
          <a:xfrm flipH="1" rot="10800000">
            <a:off x="4483125" y="677600"/>
            <a:ext cx="2332800" cy="2719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2"/>
          <p:cNvCxnSpPr/>
          <p:nvPr/>
        </p:nvCxnSpPr>
        <p:spPr>
          <a:xfrm rot="10800000">
            <a:off x="2675700" y="1746525"/>
            <a:ext cx="3371400" cy="1659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ctrTitle"/>
          </p:nvPr>
        </p:nvSpPr>
        <p:spPr>
          <a:xfrm>
            <a:off x="685800" y="384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</a:t>
            </a:r>
            <a:endParaRPr/>
          </a:p>
        </p:txBody>
      </p:sp>
      <p:sp>
        <p:nvSpPr>
          <p:cNvPr id="171" name="Google Shape;171;p23"/>
          <p:cNvSpPr txBox="1"/>
          <p:nvPr>
            <p:ph idx="1" type="subTitle"/>
          </p:nvPr>
        </p:nvSpPr>
        <p:spPr>
          <a:xfrm>
            <a:off x="685800" y="1474651"/>
            <a:ext cx="7772400" cy="3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 computing, a </a:t>
            </a:r>
            <a:r>
              <a:rPr b="1" lang="en" sz="1200"/>
              <a:t>namespace</a:t>
            </a:r>
            <a:r>
              <a:rPr lang="en" sz="1200"/>
              <a:t> is used to organize objects of various kinds, so that these objects may be referred to by name.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Examples include: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file systems are </a:t>
            </a:r>
            <a:r>
              <a:rPr b="1" lang="en" sz="1200"/>
              <a:t>namespaces</a:t>
            </a:r>
            <a:r>
              <a:rPr lang="en" sz="1200"/>
              <a:t> that assign names to files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programming languages organize variables and subroutines in </a:t>
            </a:r>
            <a:r>
              <a:rPr b="1" lang="en" sz="1200"/>
              <a:t>namespaces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computer networks and distributed systems assign names to resources, such as computers, printers, websites, (remote) files, etc.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Namespaces</a:t>
            </a:r>
            <a:r>
              <a:rPr lang="en" sz="1200"/>
              <a:t> are commonly structured as hierarchies to allow reuse of names in different contexts.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Example: human names. Jane Doe. Within the </a:t>
            </a:r>
            <a:r>
              <a:rPr b="1" lang="en" sz="1200"/>
              <a:t>namespace</a:t>
            </a:r>
            <a:r>
              <a:rPr lang="en" sz="1200"/>
              <a:t> of the Doe family, just "Jane" suffices to unambiguously designate this person, while within the "global" </a:t>
            </a:r>
            <a:r>
              <a:rPr b="1" lang="en" sz="1200"/>
              <a:t>namespace</a:t>
            </a:r>
            <a:r>
              <a:rPr lang="en" sz="1200"/>
              <a:t> of all people, the full name must be used.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 a similar way, hierarchical file systems organize files in directories. Each directory is a separate </a:t>
            </a:r>
            <a:r>
              <a:rPr b="1" lang="en" sz="1200"/>
              <a:t>namespace</a:t>
            </a:r>
            <a:r>
              <a:rPr lang="en" sz="1200"/>
              <a:t>, so that the directories may both contain a file "jane". In computer programming, </a:t>
            </a:r>
            <a:r>
              <a:rPr b="1" lang="en" sz="1200"/>
              <a:t>namespaces</a:t>
            </a:r>
            <a:r>
              <a:rPr lang="en" sz="1200"/>
              <a:t> are typically employed </a:t>
            </a:r>
            <a:r>
              <a:rPr i="1" lang="en" sz="1200">
                <a:solidFill>
                  <a:srgbClr val="0000FF"/>
                </a:solidFill>
              </a:rPr>
              <a:t>for the purpose of avoiding name collisions between multiple identifiers</a:t>
            </a:r>
            <a:r>
              <a:rPr lang="en" sz="1200"/>
              <a:t> that share the same name.</a:t>
            </a:r>
            <a:endParaRPr sz="1200"/>
          </a:p>
        </p:txBody>
      </p:sp>
      <p:sp>
        <p:nvSpPr>
          <p:cNvPr id="172" name="Google Shape;172;p23"/>
          <p:cNvSpPr txBox="1"/>
          <p:nvPr/>
        </p:nvSpPr>
        <p:spPr>
          <a:xfrm>
            <a:off x="7584925" y="4804650"/>
            <a:ext cx="155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source: wikipedia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2710800" y="3466650"/>
            <a:ext cx="35622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Given this namespace / package name ...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6203475" y="28670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Google Shape;180;p24"/>
          <p:cNvCxnSpPr>
            <a:endCxn id="179" idx="2"/>
          </p:cNvCxnSpPr>
          <p:nvPr/>
        </p:nvCxnSpPr>
        <p:spPr>
          <a:xfrm flipH="1" rot="10800000">
            <a:off x="4483125" y="677600"/>
            <a:ext cx="2332800" cy="2719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24"/>
          <p:cNvCxnSpPr/>
          <p:nvPr/>
        </p:nvCxnSpPr>
        <p:spPr>
          <a:xfrm rot="10800000">
            <a:off x="2945375" y="886150"/>
            <a:ext cx="1537800" cy="2511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Google Shape;182;p24"/>
          <p:cNvCxnSpPr/>
          <p:nvPr/>
        </p:nvCxnSpPr>
        <p:spPr>
          <a:xfrm rot="10800000">
            <a:off x="4022675" y="721150"/>
            <a:ext cx="460500" cy="2667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4"/>
          <p:cNvCxnSpPr/>
          <p:nvPr/>
        </p:nvCxnSpPr>
        <p:spPr>
          <a:xfrm flipH="1" rot="10800000">
            <a:off x="4491875" y="1225150"/>
            <a:ext cx="642900" cy="2163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5"/>
          <p:cNvSpPr txBox="1"/>
          <p:nvPr/>
        </p:nvSpPr>
        <p:spPr>
          <a:xfrm>
            <a:off x="0" y="1381425"/>
            <a:ext cx="2371800" cy="21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We can find documentation about that code on godoc.org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Check out the URL.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Notice the import statement that we would use to use the code in our code.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90" name="Google Shape;190;p25"/>
          <p:cNvCxnSpPr/>
          <p:nvPr/>
        </p:nvCxnSpPr>
        <p:spPr>
          <a:xfrm flipH="1" rot="10800000">
            <a:off x="2302400" y="1763825"/>
            <a:ext cx="208500" cy="1051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5"/>
          <p:cNvCxnSpPr/>
          <p:nvPr/>
        </p:nvCxnSpPr>
        <p:spPr>
          <a:xfrm flipH="1" rot="10800000">
            <a:off x="2202825" y="538725"/>
            <a:ext cx="238500" cy="1893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 txBox="1"/>
          <p:nvPr/>
        </p:nvSpPr>
        <p:spPr>
          <a:xfrm>
            <a:off x="3206000" y="3275500"/>
            <a:ext cx="5247900" cy="18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Remember how we organize our code?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Remember “go get”?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go get github.com/goestoeleven/golangtraining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It’s all connected.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98" name="Google Shape;198;p26"/>
          <p:cNvSpPr/>
          <p:nvPr/>
        </p:nvSpPr>
        <p:spPr>
          <a:xfrm>
            <a:off x="6203475" y="28670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9" name="Google Shape;199;p26"/>
          <p:cNvCxnSpPr/>
          <p:nvPr/>
        </p:nvCxnSpPr>
        <p:spPr>
          <a:xfrm rot="10800000">
            <a:off x="3049725" y="912250"/>
            <a:ext cx="1928700" cy="2476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6"/>
          <p:cNvCxnSpPr/>
          <p:nvPr/>
        </p:nvCxnSpPr>
        <p:spPr>
          <a:xfrm rot="10800000">
            <a:off x="2675650" y="1746525"/>
            <a:ext cx="2285400" cy="1659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6"/>
          <p:cNvCxnSpPr/>
          <p:nvPr/>
        </p:nvCxnSpPr>
        <p:spPr>
          <a:xfrm rot="10800000">
            <a:off x="4709000" y="703750"/>
            <a:ext cx="278100" cy="2693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26"/>
          <p:cNvCxnSpPr/>
          <p:nvPr/>
        </p:nvCxnSpPr>
        <p:spPr>
          <a:xfrm flipH="1" rot="10800000">
            <a:off x="4987100" y="929650"/>
            <a:ext cx="165000" cy="2458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/>
        </p:nvSpPr>
        <p:spPr>
          <a:xfrm>
            <a:off x="3206000" y="3275500"/>
            <a:ext cx="5247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 do it like this for sequentially storing code. This is good for teaching or storing code examples that build from step-to-step.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2" name="Google Shape;42;p9"/>
          <p:cNvSpPr txBox="1"/>
          <p:nvPr/>
        </p:nvSpPr>
        <p:spPr>
          <a:xfrm>
            <a:off x="3206000" y="342825"/>
            <a:ext cx="5247900" cy="16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You can think of “packages” as just another name for “folders.”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Just as a folder can contain more folders and files, so too a package can contain more packages and files.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The unique name of a “package” is the path after the “src” folder - this will make more sense in a moment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43" name="Google Shape;43;p9"/>
          <p:cNvCxnSpPr/>
          <p:nvPr/>
        </p:nvCxnSpPr>
        <p:spPr>
          <a:xfrm rot="10800000">
            <a:off x="2901725" y="2832350"/>
            <a:ext cx="365100" cy="486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" name="Google Shape;44;p9"/>
          <p:cNvSpPr/>
          <p:nvPr/>
        </p:nvSpPr>
        <p:spPr>
          <a:xfrm>
            <a:off x="2380600" y="929650"/>
            <a:ext cx="417000" cy="3684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</p:txBody>
      </p:sp>
      <p:sp>
        <p:nvSpPr>
          <p:cNvPr id="208" name="Google Shape;208;p27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godoc.org vs golang.org vs. godoc at terminal</a:t>
            </a:r>
            <a:endParaRPr sz="2400"/>
          </a:p>
        </p:txBody>
      </p:sp>
      <p:sp>
        <p:nvSpPr>
          <p:cNvPr id="209" name="Google Shape;209;p27"/>
          <p:cNvSpPr txBox="1"/>
          <p:nvPr/>
        </p:nvSpPr>
        <p:spPr>
          <a:xfrm>
            <a:off x="150" y="4743825"/>
            <a:ext cx="91440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I mainly use godoc.org as it includes the packages of others.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/>
        </p:nvSpPr>
        <p:spPr>
          <a:xfrm>
            <a:off x="1989600" y="920975"/>
            <a:ext cx="6697200" cy="14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Go documentation can also be found at </a:t>
            </a:r>
            <a:r>
              <a:rPr b="1" lang="en">
                <a:solidFill>
                  <a:srgbClr val="FF0000"/>
                </a:solidFill>
              </a:rPr>
              <a:t>golang.org</a:t>
            </a:r>
            <a:endParaRPr b="1"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b="1" lang="en">
                <a:solidFill>
                  <a:srgbClr val="FF0000"/>
                </a:solidFill>
              </a:rPr>
              <a:t>Golang.org</a:t>
            </a:r>
            <a:r>
              <a:rPr lang="en">
                <a:solidFill>
                  <a:srgbClr val="FF0000"/>
                </a:solidFill>
              </a:rPr>
              <a:t> only has documentation of go source code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○"/>
            </a:pPr>
            <a:r>
              <a:rPr lang="en">
                <a:solidFill>
                  <a:srgbClr val="FF0000"/>
                </a:solidFill>
              </a:rPr>
              <a:t>you </a:t>
            </a:r>
            <a:r>
              <a:rPr lang="en" u="sng">
                <a:solidFill>
                  <a:srgbClr val="FF0000"/>
                </a:solidFill>
              </a:rPr>
              <a:t>won’t </a:t>
            </a:r>
            <a:r>
              <a:rPr lang="en">
                <a:solidFill>
                  <a:srgbClr val="FF0000"/>
                </a:solidFill>
              </a:rPr>
              <a:t>find “github.com/julienschmidt/httprouter” here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b="1" lang="en">
                <a:solidFill>
                  <a:srgbClr val="FF0000"/>
                </a:solidFill>
              </a:rPr>
              <a:t>Godoc.org</a:t>
            </a:r>
            <a:r>
              <a:rPr lang="en">
                <a:solidFill>
                  <a:srgbClr val="FF0000"/>
                </a:solidFill>
              </a:rPr>
              <a:t> has documentation of all go packages, including go source code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○"/>
            </a:pPr>
            <a:r>
              <a:rPr lang="en">
                <a:solidFill>
                  <a:srgbClr val="FF0000"/>
                </a:solidFill>
              </a:rPr>
              <a:t>you </a:t>
            </a:r>
            <a:r>
              <a:rPr lang="en" u="sng">
                <a:solidFill>
                  <a:srgbClr val="FF0000"/>
                </a:solidFill>
              </a:rPr>
              <a:t>will</a:t>
            </a:r>
            <a:r>
              <a:rPr lang="en">
                <a:solidFill>
                  <a:srgbClr val="FF0000"/>
                </a:solidFill>
              </a:rPr>
              <a:t> find “github.com/julienschmidt/httprouter” here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6" name="Google Shape;216;p28"/>
          <p:cNvSpPr/>
          <p:nvPr/>
        </p:nvSpPr>
        <p:spPr>
          <a:xfrm>
            <a:off x="1112125" y="243250"/>
            <a:ext cx="1224900" cy="39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" name="Google Shape;217;p28"/>
          <p:cNvCxnSpPr/>
          <p:nvPr/>
        </p:nvCxnSpPr>
        <p:spPr>
          <a:xfrm rot="10800000">
            <a:off x="2328575" y="721000"/>
            <a:ext cx="165000" cy="330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28"/>
          <p:cNvSpPr txBox="1"/>
          <p:nvPr/>
        </p:nvSpPr>
        <p:spPr>
          <a:xfrm>
            <a:off x="4083525" y="2450125"/>
            <a:ext cx="3483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Arial"/>
              <a:buChar char="●"/>
            </a:pPr>
            <a:r>
              <a:rPr lang="en">
                <a:solidFill>
                  <a:srgbClr val="FF0000"/>
                </a:solidFill>
              </a:rPr>
              <a:t>I use</a:t>
            </a:r>
            <a:r>
              <a:rPr b="1" lang="en">
                <a:solidFill>
                  <a:srgbClr val="FF0000"/>
                </a:solidFill>
              </a:rPr>
              <a:t> godoc.org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naming</a:t>
            </a:r>
            <a:endParaRPr/>
          </a:p>
        </p:txBody>
      </p:sp>
      <p:sp>
        <p:nvSpPr>
          <p:cNvPr id="224" name="Google Shape;224;p29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https://golang.org/doc/code.html#PackageNames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naming</a:t>
            </a:r>
            <a:endParaRPr/>
          </a:p>
        </p:txBody>
      </p:sp>
      <p:sp>
        <p:nvSpPr>
          <p:cNvPr id="230" name="Google Shape;230;p30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https://golang.org/doc/effective_go.html#names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searching for packages / libraries</a:t>
            </a:r>
            <a:endParaRPr sz="3600"/>
          </a:p>
        </p:txBody>
      </p:sp>
      <p:sp>
        <p:nvSpPr>
          <p:cNvPr id="236" name="Google Shape;236;p31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search godoc.org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3"/>
          <p:cNvSpPr/>
          <p:nvPr/>
        </p:nvSpPr>
        <p:spPr>
          <a:xfrm>
            <a:off x="2493550" y="2146000"/>
            <a:ext cx="4057500" cy="538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3"/>
          <p:cNvSpPr txBox="1"/>
          <p:nvPr/>
        </p:nvSpPr>
        <p:spPr>
          <a:xfrm>
            <a:off x="7254750" y="2962700"/>
            <a:ext cx="1425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 use this one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249" name="Google Shape;249;p33"/>
          <p:cNvCxnSpPr/>
          <p:nvPr/>
        </p:nvCxnSpPr>
        <p:spPr>
          <a:xfrm rot="10800000">
            <a:off x="6663450" y="2728325"/>
            <a:ext cx="591300" cy="286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255" name="Google Shape;255;p3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b="1" lang="en" sz="1200">
                <a:solidFill>
                  <a:srgbClr val="0000FF"/>
                </a:solidFill>
              </a:rPr>
              <a:t>packages</a:t>
            </a:r>
            <a:endParaRPr b="1" sz="1200">
              <a:solidFill>
                <a:srgbClr val="0000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packages = folders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SDK - software development kit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b="1" lang="en" sz="1200">
                <a:solidFill>
                  <a:srgbClr val="0000FF"/>
                </a:solidFill>
              </a:rPr>
              <a:t>namespace</a:t>
            </a:r>
            <a:endParaRPr b="1" sz="1200">
              <a:solidFill>
                <a:srgbClr val="0000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unique namespace of packages: everything after the “src” folder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documentation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○"/>
            </a:pPr>
            <a:r>
              <a:rPr b="1" lang="en" sz="1200">
                <a:solidFill>
                  <a:srgbClr val="0000FF"/>
                </a:solidFill>
              </a:rPr>
              <a:t>godoc.org</a:t>
            </a:r>
            <a:endParaRPr b="1" sz="1200">
              <a:solidFill>
                <a:srgbClr val="0000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golang.org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godoc at terminal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package names / paths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searching for packages</a:t>
            </a:r>
            <a:endParaRPr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Review - You’ve learned a lot</a:t>
            </a:r>
            <a:endParaRPr/>
          </a:p>
        </p:txBody>
      </p:sp>
      <p:sp>
        <p:nvSpPr>
          <p:cNvPr id="261" name="Google Shape;261;p35"/>
          <p:cNvSpPr txBox="1"/>
          <p:nvPr>
            <p:ph idx="1" type="body"/>
          </p:nvPr>
        </p:nvSpPr>
        <p:spPr>
          <a:xfrm>
            <a:off x="457200" y="747200"/>
            <a:ext cx="3994500" cy="43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golang is awesome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SHA1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version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env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help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environment variables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GOPATH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GOROOT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workspace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bin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pkg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src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github.com</a:t>
            </a:r>
            <a:endParaRPr sz="1100"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your_user_name</a:t>
            </a:r>
            <a:endParaRPr sz="1100"/>
          </a:p>
          <a:p>
            <a:pPr indent="-298450" lvl="4" marL="22860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your_packages</a:t>
            </a:r>
            <a:endParaRPr sz="1100"/>
          </a:p>
          <a:p>
            <a:pPr indent="-298450" lvl="5" marL="27432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your code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/>
              <a:t>.bash_profile / .bashrc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GO IDE’s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webstorm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atom</a:t>
            </a:r>
            <a:endParaRPr sz="1100"/>
          </a:p>
        </p:txBody>
      </p:sp>
      <p:sp>
        <p:nvSpPr>
          <p:cNvPr id="262" name="Google Shape;262;p35"/>
          <p:cNvSpPr txBox="1"/>
          <p:nvPr>
            <p:ph idx="1" type="body"/>
          </p:nvPr>
        </p:nvSpPr>
        <p:spPr>
          <a:xfrm>
            <a:off x="4692300" y="747200"/>
            <a:ext cx="3994500" cy="43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/>
              <a:t>func main()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packages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functions vs methods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parameters vs arguments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expressions vs statements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variable, constant, literal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run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build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install</a:t>
            </a:r>
            <a:endParaRPr b="1" sz="1100">
              <a:solidFill>
                <a:srgbClr val="0000FF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100"/>
              <a:buChar char="●"/>
            </a:pPr>
            <a:r>
              <a:rPr b="1" lang="en" sz="1100">
                <a:solidFill>
                  <a:srgbClr val="0000FF"/>
                </a:solidFill>
              </a:rPr>
              <a:t>go get</a:t>
            </a:r>
            <a:endParaRPr b="1" sz="1100">
              <a:solidFill>
                <a:srgbClr val="0000FF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go commands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/>
              <a:t>Go, Github, &amp; Webstorm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git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git log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.gitignore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/>
              <a:t>Packages / Libraries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naming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namespace</a:t>
            </a:r>
            <a:endParaRPr sz="1100"/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documentation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>
                <a:solidFill>
                  <a:srgbClr val="0000FF"/>
                </a:solidFill>
              </a:rPr>
              <a:t>godoc.org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golang.org</a:t>
            </a:r>
            <a:endParaRPr sz="1100"/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godoc at terminal</a:t>
            </a:r>
            <a:endParaRPr sz="11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Review Questions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/>
          <p:nvPr/>
        </p:nvSpPr>
        <p:spPr>
          <a:xfrm>
            <a:off x="573450" y="712450"/>
            <a:ext cx="1772400" cy="4083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" name="Google Shape;51;p10"/>
          <p:cNvCxnSpPr/>
          <p:nvPr/>
        </p:nvCxnSpPr>
        <p:spPr>
          <a:xfrm rot="10800000">
            <a:off x="2380625" y="2936750"/>
            <a:ext cx="886200" cy="382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" name="Google Shape;52;p10"/>
          <p:cNvSpPr txBox="1"/>
          <p:nvPr/>
        </p:nvSpPr>
        <p:spPr>
          <a:xfrm>
            <a:off x="3266825" y="3318950"/>
            <a:ext cx="5247900" cy="766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Look at the Go source code 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(software development kit, aka, SDK) </a:t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to see how it is organized using packages.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Namespacing</a:t>
            </a:r>
            <a:endParaRPr/>
          </a:p>
        </p:txBody>
      </p:sp>
      <p:sp>
        <p:nvSpPr>
          <p:cNvPr id="273" name="Google Shape;273;p3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Define </a:t>
            </a:r>
            <a:r>
              <a:rPr b="1" lang="en">
                <a:solidFill>
                  <a:srgbClr val="0000FF"/>
                </a:solidFill>
              </a:rPr>
              <a:t>namespace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commands</a:t>
            </a:r>
            <a:endParaRPr/>
          </a:p>
        </p:txBody>
      </p:sp>
      <p:sp>
        <p:nvSpPr>
          <p:cNvPr id="279" name="Google Shape;279;p3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List and define the go commands you have learned so far.</a:t>
            </a:r>
            <a:endParaRPr/>
          </a:p>
        </p:txBody>
      </p:sp>
      <p:sp>
        <p:nvSpPr>
          <p:cNvPr id="280" name="Google Shape;280;p38"/>
          <p:cNvSpPr txBox="1"/>
          <p:nvPr/>
        </p:nvSpPr>
        <p:spPr>
          <a:xfrm>
            <a:off x="4139400" y="4743825"/>
            <a:ext cx="50046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I know this is repetitive, but repetition helps us learn.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godoc.org</a:t>
            </a:r>
            <a:endParaRPr/>
          </a:p>
        </p:txBody>
      </p:sp>
      <p:sp>
        <p:nvSpPr>
          <p:cNvPr id="286" name="Google Shape;286;p3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Find a package for </a:t>
            </a:r>
            <a:r>
              <a:rPr b="1" lang="en" sz="2400">
                <a:solidFill>
                  <a:srgbClr val="0000FF"/>
                </a:solidFill>
              </a:rPr>
              <a:t>gorilla sessions</a:t>
            </a:r>
            <a:r>
              <a:rPr lang="en" sz="2400"/>
              <a:t> on godoc.org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>
                <a:solidFill>
                  <a:srgbClr val="FF0000"/>
                </a:solidFill>
              </a:rPr>
              <a:t>take a screenshot of this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</a:t>
            </a:r>
            <a:endParaRPr/>
          </a:p>
        </p:txBody>
      </p:sp>
      <p:sp>
        <p:nvSpPr>
          <p:cNvPr id="292" name="Google Shape;292;p4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Open up finder (or windows explorer, for those on windows).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Navigate to your workspace.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Navigate to the folder you created to store the code you write in this course.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is the unique name for this package?</a:t>
            </a:r>
            <a:endParaRPr sz="2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for your homework submission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write out the unique name for this package and also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>
                <a:solidFill>
                  <a:srgbClr val="FF0000"/>
                </a:solidFill>
              </a:rPr>
              <a:t>take a screenshot of finder showing your package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1"/>
          <p:cNvSpPr txBox="1"/>
          <p:nvPr/>
        </p:nvSpPr>
        <p:spPr>
          <a:xfrm>
            <a:off x="3336300" y="2424075"/>
            <a:ext cx="5247900" cy="24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Here is more from the Go source code - see how it is organized using packages.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Remember, you can think of “packages” as just another name for “folders.”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Just as a folder can contain more folders and files, so too a package can contain more packages and files.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PACKAGES = FOLDERS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59" name="Google Shape;59;p11"/>
          <p:cNvSpPr/>
          <p:nvPr/>
        </p:nvSpPr>
        <p:spPr>
          <a:xfrm>
            <a:off x="573450" y="712450"/>
            <a:ext cx="1772400" cy="4083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11"/>
          <p:cNvCxnSpPr/>
          <p:nvPr/>
        </p:nvCxnSpPr>
        <p:spPr>
          <a:xfrm flipH="1">
            <a:off x="2380575" y="2728150"/>
            <a:ext cx="921000" cy="208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" name="Google Shape;61;p11"/>
          <p:cNvCxnSpPr/>
          <p:nvPr/>
        </p:nvCxnSpPr>
        <p:spPr>
          <a:xfrm rot="10800000">
            <a:off x="2389275" y="2476150"/>
            <a:ext cx="912300" cy="243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2"/>
          <p:cNvSpPr txBox="1"/>
          <p:nvPr/>
        </p:nvSpPr>
        <p:spPr>
          <a:xfrm>
            <a:off x="0" y="990450"/>
            <a:ext cx="2206800" cy="15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Godoc.org documents the go language.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Notice how the URL corresponds with the package being documented.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8" name="Google Shape;68;p12"/>
          <p:cNvSpPr/>
          <p:nvPr/>
        </p:nvSpPr>
        <p:spPr>
          <a:xfrm>
            <a:off x="1920125" y="486550"/>
            <a:ext cx="825400" cy="1374625"/>
          </a:xfrm>
          <a:custGeom>
            <a:rect b="b" l="l" r="r" t="t"/>
            <a:pathLst>
              <a:path extrusionOk="0" h="54985" w="33016">
                <a:moveTo>
                  <a:pt x="33016" y="50392"/>
                </a:moveTo>
                <a:cubicBezTo>
                  <a:pt x="27861" y="50913"/>
                  <a:pt x="6487" y="57922"/>
                  <a:pt x="2085" y="53520"/>
                </a:cubicBezTo>
                <a:cubicBezTo>
                  <a:pt x="-2317" y="49118"/>
                  <a:pt x="6951" y="32900"/>
                  <a:pt x="6603" y="23980"/>
                </a:cubicBezTo>
                <a:cubicBezTo>
                  <a:pt x="6256" y="15060"/>
                  <a:pt x="1101" y="3997"/>
                  <a:pt x="0" y="0"/>
                </a:cubicBezTo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/>
        </p:nvSpPr>
        <p:spPr>
          <a:xfrm>
            <a:off x="0" y="990450"/>
            <a:ext cx="2206800" cy="15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Godoc.org documents the go language.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Notice how the URL corresponds with the package being documented.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 rotWithShape="1">
          <a:blip r:embed="rId4">
            <a:alphaModFix/>
          </a:blip>
          <a:srcRect b="0" l="0" r="63536" t="0"/>
          <a:stretch/>
        </p:blipFill>
        <p:spPr>
          <a:xfrm>
            <a:off x="5686050" y="0"/>
            <a:ext cx="30007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6055775" y="3927125"/>
            <a:ext cx="781800" cy="41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" name="Google Shape;77;p13"/>
          <p:cNvCxnSpPr/>
          <p:nvPr/>
        </p:nvCxnSpPr>
        <p:spPr>
          <a:xfrm rot="10800000">
            <a:off x="2024300" y="469075"/>
            <a:ext cx="4083600" cy="3423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3"/>
          <p:cNvCxnSpPr/>
          <p:nvPr/>
        </p:nvCxnSpPr>
        <p:spPr>
          <a:xfrm rot="10800000">
            <a:off x="2962700" y="1746475"/>
            <a:ext cx="3297600" cy="2298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4"/>
          <p:cNvPicPr preferRelativeResize="0"/>
          <p:nvPr/>
        </p:nvPicPr>
        <p:blipFill rotWithShape="1">
          <a:blip r:embed="rId3">
            <a:alphaModFix/>
          </a:blip>
          <a:srcRect b="0" l="0" r="63536" t="0"/>
          <a:stretch/>
        </p:blipFill>
        <p:spPr>
          <a:xfrm>
            <a:off x="5686050" y="0"/>
            <a:ext cx="30007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/>
          <p:nvPr/>
        </p:nvSpPr>
        <p:spPr>
          <a:xfrm>
            <a:off x="6260300" y="4283350"/>
            <a:ext cx="781800" cy="217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14"/>
          <p:cNvCxnSpPr>
            <a:endCxn id="84" idx="1"/>
          </p:cNvCxnSpPr>
          <p:nvPr/>
        </p:nvCxnSpPr>
        <p:spPr>
          <a:xfrm>
            <a:off x="2398100" y="2206600"/>
            <a:ext cx="3862200" cy="2185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4"/>
          <p:cNvCxnSpPr/>
          <p:nvPr/>
        </p:nvCxnSpPr>
        <p:spPr>
          <a:xfrm>
            <a:off x="2380600" y="1607350"/>
            <a:ext cx="3818400" cy="2676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4"/>
          <p:cNvSpPr txBox="1"/>
          <p:nvPr/>
        </p:nvSpPr>
        <p:spPr>
          <a:xfrm>
            <a:off x="0" y="1381425"/>
            <a:ext cx="24762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is this package?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would be the URL by which you would look it up at godoc.org?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 rotWithShape="1">
          <a:blip r:embed="rId4">
            <a:alphaModFix/>
          </a:blip>
          <a:srcRect b="0" l="0" r="63536" t="0"/>
          <a:stretch/>
        </p:blipFill>
        <p:spPr>
          <a:xfrm>
            <a:off x="5686050" y="0"/>
            <a:ext cx="30007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6055775" y="3927125"/>
            <a:ext cx="1051200" cy="555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 rot="10800000">
            <a:off x="2563100" y="442975"/>
            <a:ext cx="3544800" cy="3449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5"/>
          <p:cNvCxnSpPr/>
          <p:nvPr/>
        </p:nvCxnSpPr>
        <p:spPr>
          <a:xfrm rot="10800000">
            <a:off x="3736100" y="1772275"/>
            <a:ext cx="2524200" cy="2272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5"/>
          <p:cNvSpPr txBox="1"/>
          <p:nvPr/>
        </p:nvSpPr>
        <p:spPr>
          <a:xfrm>
            <a:off x="0" y="1381425"/>
            <a:ext cx="24762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is this package?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would be the URL by which you would look it up at godoc.org?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/>
        </p:nvSpPr>
        <p:spPr>
          <a:xfrm>
            <a:off x="3206000" y="3275500"/>
            <a:ext cx="52479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It’s inspiring to explore the Go source code and speculate as to what is possible ...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842775" y="3631725"/>
            <a:ext cx="1008000" cy="999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